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0" r:id="rId4"/>
    <p:sldId id="261" r:id="rId5"/>
    <p:sldId id="259" r:id="rId6"/>
    <p:sldId id="262" r:id="rId7"/>
    <p:sldId id="258" r:id="rId8"/>
    <p:sldId id="263" r:id="rId9"/>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3" d="100"/>
          <a:sy n="73" d="100"/>
        </p:scale>
        <p:origin x="-1074" y="-10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29/08/2016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29/08/2016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29/08/2016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29/08/2016</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29/08/2016</a:t>
            </a:fld>
            <a:endParaRPr lang="es-ES" dirty="0"/>
          </a:p>
        </p:txBody>
      </p:sp>
      <p:sp>
        <p:nvSpPr>
          <p:cNvPr id="8" name="7 Marcador de pie de página"/>
          <p:cNvSpPr>
            <a:spLocks noGrp="1"/>
          </p:cNvSpPr>
          <p:nvPr>
            <p:ph type="ftr" sz="quarter" idx="11"/>
          </p:nvPr>
        </p:nvSpPr>
        <p:spPr/>
        <p:txBody>
          <a:bodyPr/>
          <a:lstStyle/>
          <a:p>
            <a:endParaRPr lang="es-ES" dirty="0"/>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29/08/2016</a:t>
            </a:fld>
            <a:endParaRPr lang="es-ES" dirty="0"/>
          </a:p>
        </p:txBody>
      </p:sp>
      <p:sp>
        <p:nvSpPr>
          <p:cNvPr id="4" name="3 Marcador de pie de página"/>
          <p:cNvSpPr>
            <a:spLocks noGrp="1"/>
          </p:cNvSpPr>
          <p:nvPr>
            <p:ph type="ftr" sz="quarter" idx="11"/>
          </p:nvPr>
        </p:nvSpPr>
        <p:spPr/>
        <p:txBody>
          <a:bodyPr/>
          <a:lstStyle/>
          <a:p>
            <a:endParaRPr lang="es-ES" dirty="0"/>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29/08/2016</a:t>
            </a:fld>
            <a:endParaRPr lang="es-ES" dirty="0"/>
          </a:p>
        </p:txBody>
      </p:sp>
      <p:sp>
        <p:nvSpPr>
          <p:cNvPr id="3" name="2 Marcador de pie de página"/>
          <p:cNvSpPr>
            <a:spLocks noGrp="1"/>
          </p:cNvSpPr>
          <p:nvPr>
            <p:ph type="ftr" sz="quarter" idx="11"/>
          </p:nvPr>
        </p:nvSpPr>
        <p:spPr/>
        <p:txBody>
          <a:bodyPr/>
          <a:lstStyle/>
          <a:p>
            <a:endParaRPr lang="es-ES" dirty="0"/>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29/08/2016</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29/08/2016</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29/08/2016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29/08/2016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29/08/2016</a:t>
            </a:fld>
            <a:endParaRPr lang="es-ES"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hyperlink" Target="//commons.wikimedia.org/wiki/File:Gottlieb-Jews_Praying_in_the_Synagogue_on_Yom_Kippur.jpg"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FF3399"/>
            </a:gs>
            <a:gs pos="25000">
              <a:srgbClr val="FF6633"/>
            </a:gs>
            <a:gs pos="50000">
              <a:srgbClr val="FFFF00"/>
            </a:gs>
            <a:gs pos="75000">
              <a:srgbClr val="01A78F"/>
            </a:gs>
            <a:gs pos="100000">
              <a:srgbClr val="3366FF"/>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ctrTitle"/>
          </p:nvPr>
        </p:nvSpPr>
        <p:spPr>
          <a:xfrm>
            <a:off x="755576" y="476672"/>
            <a:ext cx="7772400" cy="1470025"/>
          </a:xfrm>
        </p:spPr>
        <p:txBody>
          <a:bodyPr/>
          <a:lstStyle/>
          <a:p>
            <a:r>
              <a:rPr lang="es-CO" dirty="0" smtClean="0">
                <a:solidFill>
                  <a:srgbClr val="002060"/>
                </a:solidFill>
                <a:effectLst>
                  <a:outerShdw blurRad="38100" dist="38100" dir="2700000" algn="tl">
                    <a:srgbClr val="000000">
                      <a:alpha val="43137"/>
                    </a:srgbClr>
                  </a:outerShdw>
                </a:effectLst>
                <a:latin typeface="Algerian" pitchFamily="82" charset="0"/>
              </a:rPr>
              <a:t>LA SEMANA EN EL CALENDARIO HEBREO</a:t>
            </a:r>
            <a:endParaRPr lang="es-CO" dirty="0">
              <a:solidFill>
                <a:srgbClr val="002060"/>
              </a:solidFill>
              <a:effectLst>
                <a:outerShdw blurRad="38100" dist="38100" dir="2700000" algn="tl">
                  <a:srgbClr val="000000">
                    <a:alpha val="43137"/>
                  </a:srgbClr>
                </a:outerShdw>
              </a:effectLst>
              <a:latin typeface="Algerian" pitchFamily="82" charset="0"/>
            </a:endParaRPr>
          </a:p>
        </p:txBody>
      </p:sp>
      <p:pic>
        <p:nvPicPr>
          <p:cNvPr id="1026" name="Picture 2" descr="http://upload.wikimedia.org/wikipedia/commons/thumb/5/51/Gottlieb-Jews_Praying_in_the_Synagogue_on_Yom_Kippur.jpg/220px-Gottlieb-Jews_Praying_in_the_Synagogue_on_Yom_Kippur.jp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99792" y="2060848"/>
            <a:ext cx="3816424" cy="3600400"/>
          </a:xfrm>
          <a:prstGeom prst="rect">
            <a:avLst/>
          </a:prstGeom>
          <a:noFill/>
          <a:extLst>
            <a:ext uri="{909E8E84-426E-40DD-AFC4-6F175D3DCCD1}">
              <a14:hiddenFill xmlns:a14="http://schemas.microsoft.com/office/drawing/2010/main">
                <a:solidFill>
                  <a:srgbClr val="FFFFFF"/>
                </a:solidFill>
              </a14:hiddenFill>
            </a:ext>
          </a:extLst>
        </p:spPr>
      </p:pic>
      <p:sp>
        <p:nvSpPr>
          <p:cNvPr id="4" name="3 Medio marco"/>
          <p:cNvSpPr/>
          <p:nvPr/>
        </p:nvSpPr>
        <p:spPr>
          <a:xfrm rot="16200000">
            <a:off x="3065385" y="4370656"/>
            <a:ext cx="842925" cy="2458337"/>
          </a:xfrm>
          <a:prstGeom prst="halfFrame">
            <a:avLst/>
          </a:prstGeom>
          <a:solidFill>
            <a:schemeClr val="accent6"/>
          </a:solidFill>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solidFill>
                <a:schemeClr val="tx1"/>
              </a:solidFill>
            </a:endParaRPr>
          </a:p>
        </p:txBody>
      </p:sp>
      <p:sp>
        <p:nvSpPr>
          <p:cNvPr id="5" name="4 Medio marco"/>
          <p:cNvSpPr/>
          <p:nvPr/>
        </p:nvSpPr>
        <p:spPr>
          <a:xfrm rot="10800000">
            <a:off x="4716016" y="5229728"/>
            <a:ext cx="2354560" cy="791559"/>
          </a:xfrm>
          <a:prstGeom prst="halfFrame">
            <a:avLst/>
          </a:prstGeom>
          <a:solidFill>
            <a:schemeClr val="accent6"/>
          </a:solidFill>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solidFill>
                <a:schemeClr val="tx1"/>
              </a:solidFill>
            </a:endParaRPr>
          </a:p>
        </p:txBody>
      </p:sp>
    </p:spTree>
    <p:extLst>
      <p:ext uri="{BB962C8B-B14F-4D97-AF65-F5344CB8AC3E}">
        <p14:creationId xmlns:p14="http://schemas.microsoft.com/office/powerpoint/2010/main" val="1219691786"/>
      </p:ext>
    </p:extLst>
  </p:cSld>
  <p:clrMapOvr>
    <a:masterClrMapping/>
  </p:clrMapOvr>
  <p:transition spd="slow">
    <p:cove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40000"/>
              <a:lumOff val="60000"/>
            </a:schemeClr>
          </a:solidFill>
          <a:scene3d>
            <a:camera prst="orthographicFront"/>
            <a:lightRig rig="threePt" dir="t"/>
          </a:scene3d>
          <a:sp3d>
            <a:bevelT w="152400" h="50800" prst="softRound"/>
          </a:sp3d>
        </p:spPr>
        <p:txBody>
          <a:bodyPr>
            <a:normAutofit fontScale="90000"/>
          </a:bodyPr>
          <a:lstStyle/>
          <a:p>
            <a:r>
              <a:rPr lang="es-CO" b="1" dirty="0"/>
              <a:t>LA SEMANA EN EL CALENDARIO HEBREO</a:t>
            </a:r>
            <a:endParaRPr lang="es-CO" b="1" dirty="0"/>
          </a:p>
        </p:txBody>
      </p:sp>
      <p:sp>
        <p:nvSpPr>
          <p:cNvPr id="3" name="2 Marcador de contenido"/>
          <p:cNvSpPr>
            <a:spLocks noGrp="1"/>
          </p:cNvSpPr>
          <p:nvPr>
            <p:ph idx="1"/>
          </p:nvPr>
        </p:nvSpPr>
        <p:spPr>
          <a:xfrm>
            <a:off x="457200" y="1600200"/>
            <a:ext cx="4978896" cy="3412976"/>
          </a:xfrm>
        </p:spPr>
        <p:txBody>
          <a:bodyPr>
            <a:normAutofit fontScale="92500" lnSpcReduction="20000"/>
          </a:bodyPr>
          <a:lstStyle/>
          <a:p>
            <a:pPr marL="0" indent="0" algn="ctr">
              <a:buNone/>
            </a:pPr>
            <a:r>
              <a:rPr lang="es-ES" dirty="0" smtClean="0"/>
              <a:t>El </a:t>
            </a:r>
            <a:r>
              <a:rPr lang="es-ES" dirty="0"/>
              <a:t>calendario hebreo no solamente combina entre el año solar y el mes lunar; sino que ambos ciclos complementados, han de convivir exitosamente también con otro de los legados del calendario de los judíos al resto del mundo</a:t>
            </a:r>
            <a:r>
              <a:rPr lang="es-ES" dirty="0" smtClean="0"/>
              <a:t>:</a:t>
            </a:r>
            <a:endParaRPr lang="es-ES" dirty="0"/>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38530" y="1772816"/>
            <a:ext cx="2976364" cy="3024336"/>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1043608" y="5301208"/>
            <a:ext cx="7272808" cy="646331"/>
          </a:xfrm>
          <a:prstGeom prst="rect">
            <a:avLst/>
          </a:prstGeom>
          <a:solidFill>
            <a:schemeClr val="accent4">
              <a:lumMod val="40000"/>
              <a:lumOff val="60000"/>
            </a:schemeClr>
          </a:solidFill>
          <a:scene3d>
            <a:camera prst="orthographicFront"/>
            <a:lightRig rig="threePt" dir="t"/>
          </a:scene3d>
          <a:sp3d>
            <a:bevelT w="165100" prst="coolSlant"/>
          </a:sp3d>
        </p:spPr>
        <p:txBody>
          <a:bodyPr wrap="square">
            <a:spAutoFit/>
          </a:bodyPr>
          <a:lstStyle/>
          <a:p>
            <a:pPr algn="ctr"/>
            <a:r>
              <a:rPr lang="es-CO" sz="3600" dirty="0"/>
              <a:t>el ciclo semanal de siete días.</a:t>
            </a:r>
          </a:p>
        </p:txBody>
      </p:sp>
    </p:spTree>
    <p:extLst>
      <p:ext uri="{BB962C8B-B14F-4D97-AF65-F5344CB8AC3E}">
        <p14:creationId xmlns:p14="http://schemas.microsoft.com/office/powerpoint/2010/main" val="2702194664"/>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40000"/>
              <a:lumOff val="60000"/>
            </a:schemeClr>
          </a:solidFill>
          <a:scene3d>
            <a:camera prst="orthographicFront"/>
            <a:lightRig rig="threePt" dir="t"/>
          </a:scene3d>
          <a:sp3d>
            <a:bevelT w="165100" prst="coolSlant"/>
          </a:sp3d>
        </p:spPr>
        <p:txBody>
          <a:bodyPr>
            <a:noAutofit/>
          </a:bodyPr>
          <a:lstStyle/>
          <a:p>
            <a:r>
              <a:rPr lang="es-CO" sz="2800" b="1" dirty="0"/>
              <a:t>AÑO SOLAR:</a:t>
            </a:r>
            <a:br>
              <a:rPr lang="es-CO" sz="2800" b="1" dirty="0"/>
            </a:br>
            <a:r>
              <a:rPr lang="es-CO" sz="2800" b="1" dirty="0"/>
              <a:t>365 días 6 horas 9 minutos 9,76 </a:t>
            </a:r>
            <a:r>
              <a:rPr lang="es-CO" sz="2800" b="1" dirty="0" smtClean="0"/>
              <a:t>segundos</a:t>
            </a:r>
            <a:r>
              <a:rPr lang="es-CO" sz="2800" b="1" dirty="0"/>
              <a:t>.</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1628800"/>
            <a:ext cx="8136904" cy="50405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15440773"/>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40000"/>
              <a:lumOff val="60000"/>
            </a:schemeClr>
          </a:solidFill>
          <a:scene3d>
            <a:camera prst="orthographicFront"/>
            <a:lightRig rig="threePt" dir="t"/>
          </a:scene3d>
          <a:sp3d>
            <a:bevelT w="165100" prst="coolSlant"/>
          </a:sp3d>
        </p:spPr>
        <p:txBody>
          <a:bodyPr>
            <a:noAutofit/>
          </a:bodyPr>
          <a:lstStyle/>
          <a:p>
            <a:r>
              <a:rPr lang="es-CO" sz="2800" dirty="0"/>
              <a:t>Un mes es cada uno de los doce períodos de tiempo, de entre 28 y 31 días, en que se divide el año. </a:t>
            </a:r>
          </a:p>
        </p:txBody>
      </p:sp>
      <p:sp>
        <p:nvSpPr>
          <p:cNvPr id="3" name="2 Marcador de contenido"/>
          <p:cNvSpPr>
            <a:spLocks noGrp="1"/>
          </p:cNvSpPr>
          <p:nvPr>
            <p:ph idx="1"/>
          </p:nvPr>
        </p:nvSpPr>
        <p:spPr>
          <a:xfrm>
            <a:off x="457200" y="5517232"/>
            <a:ext cx="4258816" cy="720080"/>
          </a:xfrm>
          <a:solidFill>
            <a:schemeClr val="accent4">
              <a:lumMod val="40000"/>
              <a:lumOff val="60000"/>
            </a:schemeClr>
          </a:solidFill>
          <a:scene3d>
            <a:camera prst="orthographicFront"/>
            <a:lightRig rig="threePt" dir="t"/>
          </a:scene3d>
          <a:sp3d>
            <a:bevelT w="165100" prst="coolSlant"/>
          </a:sp3d>
        </p:spPr>
        <p:txBody>
          <a:bodyPr>
            <a:normAutofit fontScale="70000" lnSpcReduction="20000"/>
          </a:bodyPr>
          <a:lstStyle/>
          <a:p>
            <a:pPr marL="0" indent="0" algn="ctr">
              <a:buNone/>
            </a:pPr>
            <a:r>
              <a:rPr lang="es-CO" dirty="0" smtClean="0"/>
              <a:t>El año se divide en doce periodos de tiempo entre 28 y 31 días. </a:t>
            </a:r>
            <a:endParaRPr lang="es-CO" dirty="0"/>
          </a:p>
        </p:txBody>
      </p:sp>
      <p:pic>
        <p:nvPicPr>
          <p:cNvPr id="3075"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04825" y="1988840"/>
            <a:ext cx="4211191" cy="33123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6"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04048" y="1988841"/>
            <a:ext cx="3816424" cy="33123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5004048" y="5517232"/>
            <a:ext cx="3816424" cy="707886"/>
          </a:xfrm>
          <a:prstGeom prst="rect">
            <a:avLst/>
          </a:prstGeom>
          <a:solidFill>
            <a:schemeClr val="accent4">
              <a:lumMod val="40000"/>
              <a:lumOff val="60000"/>
            </a:schemeClr>
          </a:solidFill>
          <a:scene3d>
            <a:camera prst="orthographicFront"/>
            <a:lightRig rig="threePt" dir="t"/>
          </a:scene3d>
          <a:sp3d>
            <a:bevelT w="165100" prst="coolSlant"/>
          </a:sp3d>
        </p:spPr>
        <p:txBody>
          <a:bodyPr wrap="square">
            <a:spAutoFit/>
          </a:bodyPr>
          <a:lstStyle/>
          <a:p>
            <a:pPr algn="ctr"/>
            <a:r>
              <a:rPr lang="es-CO" sz="2000" dirty="0"/>
              <a:t>Y la semana en siete </a:t>
            </a:r>
            <a:r>
              <a:rPr lang="es-CO" sz="2000" dirty="0" smtClean="0"/>
              <a:t>días según el cronograma de Dios .</a:t>
            </a:r>
            <a:endParaRPr lang="es-CO" sz="2000" dirty="0"/>
          </a:p>
        </p:txBody>
      </p:sp>
    </p:spTree>
    <p:extLst>
      <p:ext uri="{BB962C8B-B14F-4D97-AF65-F5344CB8AC3E}">
        <p14:creationId xmlns:p14="http://schemas.microsoft.com/office/powerpoint/2010/main" val="1135958643"/>
      </p:ext>
    </p:extLst>
  </p:cSld>
  <p:clrMapOvr>
    <a:masterClrMapping/>
  </p:clrMapOvr>
  <mc:AlternateContent xmlns:mc="http://schemas.openxmlformats.org/markup-compatibility/2006">
    <mc:Choice xmlns:p14="http://schemas.microsoft.com/office/powerpoint/2010/main" Requires="p14">
      <p:transition spd="slow" p14:dur="2000">
        <p14:ferris dir="l"/>
      </p:transition>
    </mc:Choice>
    <mc:Fallback>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548680"/>
            <a:ext cx="8229600" cy="5832648"/>
          </a:xfrm>
          <a:solidFill>
            <a:srgbClr val="002060"/>
          </a:solidFill>
          <a:scene3d>
            <a:camera prst="orthographicFront"/>
            <a:lightRig rig="threePt" dir="t"/>
          </a:scene3d>
          <a:sp3d>
            <a:bevelT w="152400" h="50800" prst="softRound"/>
          </a:sp3d>
        </p:spPr>
        <p:txBody>
          <a:bodyPr>
            <a:normAutofit fontScale="77500" lnSpcReduction="20000"/>
          </a:bodyPr>
          <a:lstStyle/>
          <a:p>
            <a:pPr marL="0" indent="0" algn="ctr">
              <a:buNone/>
            </a:pPr>
            <a:r>
              <a:rPr lang="vi-VN" dirty="0">
                <a:solidFill>
                  <a:schemeClr val="bg1"/>
                </a:solidFill>
              </a:rPr>
              <a:t>Los días de la semana hebrea se basan en los seis días de la Creación, según relata el primer capítulo del libro del Génesis, siendo su nombre el mismo que les adjudica la Biblia, que son simplemente los nombres de los números ordinales en hebreo, del primero al sexto —denominación que se conserva en el idioma portugués, salvo el domingo; pero que se ha perdido en la mayoría de las lenguas occidentales, que adoptaron nombres de deidades paganas para los días de la semana— y en el séptimo día, en el que Dios descansó de su labor </a:t>
            </a:r>
            <a:r>
              <a:rPr lang="vi-VN" b="1" u="sng" dirty="0">
                <a:solidFill>
                  <a:schemeClr val="bg1"/>
                </a:solidFill>
              </a:rPr>
              <a:t>(Génesis 2:1-3):</a:t>
            </a:r>
            <a:r>
              <a:rPr lang="vi-VN" dirty="0">
                <a:solidFill>
                  <a:srgbClr val="C00000"/>
                </a:solidFill>
              </a:rPr>
              <a:t> </a:t>
            </a:r>
            <a:endParaRPr lang="es-CO" dirty="0" smtClean="0">
              <a:solidFill>
                <a:srgbClr val="C00000"/>
              </a:solidFill>
            </a:endParaRPr>
          </a:p>
          <a:p>
            <a:pPr marL="0" indent="0" algn="ctr">
              <a:buNone/>
            </a:pPr>
            <a:r>
              <a:rPr lang="es-CO" b="1" dirty="0" smtClean="0">
                <a:solidFill>
                  <a:srgbClr val="FFFF00"/>
                </a:solidFill>
              </a:rPr>
              <a:t>E</a:t>
            </a:r>
            <a:r>
              <a:rPr lang="vi-VN" b="1" dirty="0" smtClean="0">
                <a:solidFill>
                  <a:srgbClr val="FFFF00"/>
                </a:solidFill>
              </a:rPr>
              <a:t>l </a:t>
            </a:r>
            <a:r>
              <a:rPr lang="vi-VN" b="1" dirty="0">
                <a:solidFill>
                  <a:srgbClr val="FFFF00"/>
                </a:solidFill>
              </a:rPr>
              <a:t>Shabat, del hebreo </a:t>
            </a:r>
            <a:r>
              <a:rPr lang="he-IL" b="1" dirty="0">
                <a:solidFill>
                  <a:srgbClr val="FFFF00"/>
                </a:solidFill>
              </a:rPr>
              <a:t>שבת, </a:t>
            </a:r>
            <a:r>
              <a:rPr lang="vi-VN" b="1" dirty="0">
                <a:solidFill>
                  <a:srgbClr val="FFFF00"/>
                </a:solidFill>
              </a:rPr>
              <a:t>shabat, descanso; nombre que fue adoptado por una buena parte de las lenguas (castellano sábado, francés samedi, italiano sábato, portugués sábado, catalán dissabte, alemán Samstag, polaco sobota, griego sávvato, árabe asSabt, indonesio sabtu, rumano sâmbătă). </a:t>
            </a:r>
            <a:endParaRPr lang="es-CO" b="1" dirty="0" smtClean="0">
              <a:solidFill>
                <a:srgbClr val="FFFF00"/>
              </a:solidFill>
            </a:endParaRPr>
          </a:p>
          <a:p>
            <a:pPr marL="0" indent="0">
              <a:buNone/>
            </a:pPr>
            <a:r>
              <a:rPr lang="vi-VN" dirty="0" smtClean="0"/>
              <a:t>.</a:t>
            </a:r>
            <a:endParaRPr lang="vi-VN" dirty="0"/>
          </a:p>
          <a:p>
            <a:endParaRPr lang="es-CO" dirty="0"/>
          </a:p>
        </p:txBody>
      </p:sp>
    </p:spTree>
    <p:extLst>
      <p:ext uri="{BB962C8B-B14F-4D97-AF65-F5344CB8AC3E}">
        <p14:creationId xmlns:p14="http://schemas.microsoft.com/office/powerpoint/2010/main" val="1180471545"/>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04656"/>
          </a:xfrm>
          <a:solidFill>
            <a:schemeClr val="accent1">
              <a:lumMod val="20000"/>
              <a:lumOff val="80000"/>
            </a:schemeClr>
          </a:solidFill>
          <a:scene3d>
            <a:camera prst="orthographicFront"/>
            <a:lightRig rig="threePt" dir="t"/>
          </a:scene3d>
          <a:sp3d>
            <a:bevelT w="165100" prst="coolSlant"/>
          </a:sp3d>
        </p:spPr>
        <p:txBody>
          <a:bodyPr>
            <a:normAutofit fontScale="92500" lnSpcReduction="10000"/>
          </a:bodyPr>
          <a:lstStyle/>
          <a:p>
            <a:pPr marL="0" indent="0" algn="ctr">
              <a:buNone/>
            </a:pPr>
            <a:r>
              <a:rPr lang="es-CO" dirty="0"/>
              <a:t>Así pues, y basándose en el relato bíblico, comienza la semana hebrea el día domingo (</a:t>
            </a:r>
            <a:r>
              <a:rPr lang="he-IL" dirty="0"/>
              <a:t>יום ראשון, "</a:t>
            </a:r>
            <a:r>
              <a:rPr lang="es-CO" dirty="0"/>
              <a:t>yom</a:t>
            </a:r>
            <a:r>
              <a:rPr lang="es-CO" dirty="0"/>
              <a:t> </a:t>
            </a:r>
            <a:r>
              <a:rPr lang="es-CO" dirty="0"/>
              <a:t>rishón</a:t>
            </a:r>
            <a:r>
              <a:rPr lang="es-CO" dirty="0"/>
              <a:t>", "el día primero"), y no el lunes como en la sociedad occidental, y culmina el sábado, el día consagrado al descanso. </a:t>
            </a:r>
            <a:endParaRPr lang="es-CO" dirty="0" smtClean="0"/>
          </a:p>
          <a:p>
            <a:pPr marL="0" indent="0" algn="ctr">
              <a:buNone/>
            </a:pPr>
            <a:endParaRPr lang="es-CO" dirty="0" smtClean="0"/>
          </a:p>
          <a:p>
            <a:pPr marL="0" indent="0" algn="ctr">
              <a:buNone/>
            </a:pPr>
            <a:r>
              <a:rPr lang="es-CO" dirty="0" smtClean="0"/>
              <a:t>Actualmente </a:t>
            </a:r>
            <a:r>
              <a:rPr lang="es-CO" dirty="0"/>
              <a:t>en algunos países como el Reino Unido y también en los calendarios cristianos se suele tener el domingo como el primer día de la semana, siguiendo ésta tradición hebrea, </a:t>
            </a:r>
            <a:r>
              <a:rPr lang="es-CO" dirty="0" smtClean="0"/>
              <a:t>y basados en la Biblia, aún </a:t>
            </a:r>
            <a:r>
              <a:rPr lang="es-CO" dirty="0"/>
              <a:t>dando importancia a este primer día, en especial en los calendarios litúrgicos al conmemorar la </a:t>
            </a:r>
            <a:r>
              <a:rPr lang="es-CO" dirty="0" smtClean="0"/>
              <a:t>Resurrección </a:t>
            </a:r>
            <a:r>
              <a:rPr lang="es-CO" dirty="0"/>
              <a:t>de Jesús de </a:t>
            </a:r>
            <a:r>
              <a:rPr lang="es-CO" dirty="0" smtClean="0"/>
              <a:t>Nazaret.</a:t>
            </a:r>
            <a:endParaRPr lang="es-CO" dirty="0"/>
          </a:p>
        </p:txBody>
      </p:sp>
    </p:spTree>
    <p:extLst>
      <p:ext uri="{BB962C8B-B14F-4D97-AF65-F5344CB8AC3E}">
        <p14:creationId xmlns:p14="http://schemas.microsoft.com/office/powerpoint/2010/main" val="1720624861"/>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20680"/>
          </a:xfrm>
          <a:solidFill>
            <a:schemeClr val="bg1">
              <a:lumMod val="85000"/>
            </a:schemeClr>
          </a:solidFill>
          <a:scene3d>
            <a:camera prst="orthographicFront"/>
            <a:lightRig rig="threePt" dir="t"/>
          </a:scene3d>
          <a:sp3d>
            <a:bevelT w="165100" prst="coolSlant"/>
          </a:sp3d>
        </p:spPr>
        <p:txBody>
          <a:bodyPr>
            <a:normAutofit fontScale="85000" lnSpcReduction="10000"/>
          </a:bodyPr>
          <a:lstStyle/>
          <a:p>
            <a:pPr marL="0" indent="0" algn="ctr">
              <a:buNone/>
            </a:pPr>
            <a:r>
              <a:rPr lang="es-CO" dirty="0" smtClean="0"/>
              <a:t>Como usted notará, el pueblo </a:t>
            </a:r>
            <a:r>
              <a:rPr lang="es-CO" dirty="0" smtClean="0"/>
              <a:t>judío, </a:t>
            </a:r>
            <a:r>
              <a:rPr lang="es-CO" dirty="0" smtClean="0"/>
              <a:t>observa hasta el día de hoy, el siclo semanal establecido por Dios en la creación de los cielos y la tierra, el cual dijo Cristo en </a:t>
            </a:r>
            <a:r>
              <a:rPr lang="es-CO" dirty="0" smtClean="0">
                <a:solidFill>
                  <a:srgbClr val="C00000"/>
                </a:solidFill>
              </a:rPr>
              <a:t>Mat.5:17,18</a:t>
            </a:r>
            <a:r>
              <a:rPr lang="es-CO" dirty="0" smtClean="0"/>
              <a:t>, que no había venido a cambiar. </a:t>
            </a:r>
          </a:p>
          <a:p>
            <a:pPr marL="0" indent="0" algn="ctr">
              <a:buNone/>
            </a:pPr>
            <a:endParaRPr lang="es-CO" dirty="0" smtClean="0"/>
          </a:p>
          <a:p>
            <a:pPr marL="0" indent="0" algn="ctr">
              <a:buNone/>
            </a:pPr>
            <a:r>
              <a:rPr lang="es-CO" dirty="0" smtClean="0"/>
              <a:t>Es </a:t>
            </a:r>
            <a:r>
              <a:rPr lang="es-CO" dirty="0" smtClean="0"/>
              <a:t>el mismo siclo </a:t>
            </a:r>
            <a:r>
              <a:rPr lang="es-CO" dirty="0" smtClean="0"/>
              <a:t>aceptado </a:t>
            </a:r>
            <a:r>
              <a:rPr lang="es-CO" dirty="0" smtClean="0"/>
              <a:t>por la iglesia adventista del séptimo día, que la </a:t>
            </a:r>
            <a:r>
              <a:rPr lang="es-CO" dirty="0" smtClean="0"/>
              <a:t>distingue </a:t>
            </a:r>
            <a:r>
              <a:rPr lang="es-CO" dirty="0" smtClean="0"/>
              <a:t>como el pueblo verdadero de Dios hasta el fin de los tiempos, por guardar los Mandamientos de Dios expresados en </a:t>
            </a:r>
            <a:r>
              <a:rPr lang="es-CO" dirty="0" smtClean="0">
                <a:solidFill>
                  <a:srgbClr val="C00000"/>
                </a:solidFill>
              </a:rPr>
              <a:t>Exo.20:3-17</a:t>
            </a:r>
            <a:r>
              <a:rPr lang="es-CO" dirty="0" smtClean="0"/>
              <a:t>, y tener la fe de </a:t>
            </a:r>
            <a:r>
              <a:rPr lang="es-CO" dirty="0" smtClean="0"/>
              <a:t>Jesús.</a:t>
            </a:r>
          </a:p>
          <a:p>
            <a:pPr marL="0" indent="0" algn="ctr">
              <a:buNone/>
            </a:pPr>
            <a:endParaRPr lang="es-CO" dirty="0"/>
          </a:p>
          <a:p>
            <a:pPr marL="0" indent="0" algn="ctr">
              <a:buNone/>
            </a:pPr>
            <a:r>
              <a:rPr lang="es-CO" dirty="0" smtClean="0"/>
              <a:t>Esta es la iglesia establecida por Dios, después de su ascensión a los cielos, Jesús ordenó a sus discípulos: «</a:t>
            </a:r>
            <a:r>
              <a:rPr lang="es-CO" dirty="0" smtClean="0">
                <a:latin typeface="Agency FB" pitchFamily="34" charset="0"/>
              </a:rPr>
              <a:t>enseñándoles que guarden todo </a:t>
            </a:r>
            <a:r>
              <a:rPr lang="es-CO" dirty="0" smtClean="0">
                <a:latin typeface="Agency FB" pitchFamily="34" charset="0"/>
              </a:rPr>
              <a:t>lo </a:t>
            </a:r>
            <a:r>
              <a:rPr lang="es-CO" dirty="0" smtClean="0">
                <a:latin typeface="Agency FB" pitchFamily="34" charset="0"/>
              </a:rPr>
              <a:t>que os he mandado. Y yo estoy con vosotros todos los días hasta el fin del mundo</a:t>
            </a:r>
            <a:r>
              <a:rPr lang="es-CO" dirty="0" smtClean="0"/>
              <a:t>». </a:t>
            </a:r>
            <a:r>
              <a:rPr lang="es-CO" dirty="0" smtClean="0">
                <a:solidFill>
                  <a:srgbClr val="C00000"/>
                </a:solidFill>
              </a:rPr>
              <a:t>Mat:28:19,20.</a:t>
            </a:r>
            <a:r>
              <a:rPr lang="es-CO" dirty="0" smtClean="0"/>
              <a:t>   </a:t>
            </a:r>
            <a:endParaRPr lang="es-CO" dirty="0" smtClean="0"/>
          </a:p>
        </p:txBody>
      </p:sp>
    </p:spTree>
    <p:extLst>
      <p:ext uri="{BB962C8B-B14F-4D97-AF65-F5344CB8AC3E}">
        <p14:creationId xmlns:p14="http://schemas.microsoft.com/office/powerpoint/2010/main" val="942329111"/>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20680"/>
          </a:xfrm>
          <a:solidFill>
            <a:schemeClr val="bg1">
              <a:lumMod val="85000"/>
            </a:schemeClr>
          </a:solidFill>
          <a:scene3d>
            <a:camera prst="orthographicFront"/>
            <a:lightRig rig="threePt" dir="t"/>
          </a:scene3d>
          <a:sp3d>
            <a:bevelT prst="angle"/>
          </a:sp3d>
        </p:spPr>
        <p:txBody>
          <a:bodyPr>
            <a:normAutofit fontScale="92500" lnSpcReduction="20000"/>
          </a:bodyPr>
          <a:lstStyle/>
          <a:p>
            <a:pPr marL="0" indent="0" algn="ctr">
              <a:buNone/>
            </a:pPr>
            <a:r>
              <a:rPr lang="es-CO" sz="2800" dirty="0" smtClean="0"/>
              <a:t>Una de las cosas que Jesús había mandado a sus discípulos fue </a:t>
            </a:r>
            <a:r>
              <a:rPr lang="es-CO" sz="2800" dirty="0"/>
              <a:t>que  </a:t>
            </a:r>
            <a:r>
              <a:rPr lang="es-CO" sz="2800" dirty="0" smtClean="0"/>
              <a:t>cuando fuesen perseguidos: «</a:t>
            </a:r>
            <a:r>
              <a:rPr lang="es-CO" sz="2800" dirty="0" smtClean="0">
                <a:latin typeface="Agency FB" pitchFamily="34" charset="0"/>
              </a:rPr>
              <a:t>Orad</a:t>
            </a:r>
            <a:r>
              <a:rPr lang="es-CO" sz="2800" dirty="0">
                <a:latin typeface="Agency FB" pitchFamily="34" charset="0"/>
              </a:rPr>
              <a:t>, pues, que vuestra huida no sea en invierno ni en </a:t>
            </a:r>
            <a:r>
              <a:rPr lang="es-CO" sz="2800" dirty="0" smtClean="0">
                <a:latin typeface="Agency FB" pitchFamily="34" charset="0"/>
              </a:rPr>
              <a:t>sábado</a:t>
            </a:r>
            <a:r>
              <a:rPr lang="es-CO" sz="2800" dirty="0" smtClean="0"/>
              <a:t>» </a:t>
            </a:r>
          </a:p>
          <a:p>
            <a:pPr marL="0" indent="0" algn="ctr">
              <a:buNone/>
            </a:pPr>
            <a:r>
              <a:rPr lang="es-CO" sz="2800" dirty="0" smtClean="0">
                <a:solidFill>
                  <a:srgbClr val="C00000"/>
                </a:solidFill>
              </a:rPr>
              <a:t>Mat.24:20.</a:t>
            </a:r>
          </a:p>
          <a:p>
            <a:pPr marL="0" indent="0" algn="ctr">
              <a:buNone/>
            </a:pPr>
            <a:r>
              <a:rPr lang="es-CO" sz="2800" dirty="0" smtClean="0"/>
              <a:t>El </a:t>
            </a:r>
            <a:r>
              <a:rPr lang="es-CO" sz="2800" dirty="0"/>
              <a:t>sábado fue apartado para Dios antes de que existiera en la tierra el pecado </a:t>
            </a:r>
            <a:r>
              <a:rPr lang="es-CO" sz="2800" dirty="0" smtClean="0">
                <a:solidFill>
                  <a:srgbClr val="C00000"/>
                </a:solidFill>
              </a:rPr>
              <a:t>Gén.2:1-3</a:t>
            </a:r>
            <a:r>
              <a:rPr lang="es-CO" sz="2800" dirty="0"/>
              <a:t>, establecido por Dios como «</a:t>
            </a:r>
            <a:r>
              <a:rPr lang="es-CO" sz="2800" dirty="0">
                <a:latin typeface="Agency FB" pitchFamily="34" charset="0"/>
              </a:rPr>
              <a:t>la señal</a:t>
            </a:r>
            <a:r>
              <a:rPr lang="es-CO" sz="2800" dirty="0"/>
              <a:t>» entre Él y su pueblo a través de los tiempos (</a:t>
            </a:r>
            <a:r>
              <a:rPr lang="es-CO" sz="2800" dirty="0">
                <a:solidFill>
                  <a:srgbClr val="C00000"/>
                </a:solidFill>
              </a:rPr>
              <a:t>Éxo.31:12-17</a:t>
            </a:r>
            <a:r>
              <a:rPr lang="es-CO" sz="2800" dirty="0"/>
              <a:t>).  </a:t>
            </a:r>
            <a:endParaRPr lang="es-CO" sz="2800" dirty="0" smtClean="0"/>
          </a:p>
          <a:p>
            <a:pPr marL="0" indent="0" algn="ctr">
              <a:buNone/>
            </a:pPr>
            <a:r>
              <a:rPr lang="es-CO" sz="2800" dirty="0" smtClean="0"/>
              <a:t>Incluido </a:t>
            </a:r>
            <a:r>
              <a:rPr lang="es-CO" sz="2800" dirty="0"/>
              <a:t>en el cuarto mandamiento en las tablas de </a:t>
            </a:r>
            <a:r>
              <a:rPr lang="es-CO" sz="2800" dirty="0" smtClean="0"/>
              <a:t>ley </a:t>
            </a:r>
            <a:r>
              <a:rPr lang="es-CO" sz="2800" dirty="0"/>
              <a:t>(</a:t>
            </a:r>
            <a:r>
              <a:rPr lang="es-CO" sz="2800" dirty="0">
                <a:solidFill>
                  <a:srgbClr val="C00000"/>
                </a:solidFill>
              </a:rPr>
              <a:t>Éxo.20:8-11</a:t>
            </a:r>
            <a:r>
              <a:rPr lang="es-CO" sz="2800" dirty="0"/>
              <a:t>). Y será </a:t>
            </a:r>
            <a:r>
              <a:rPr lang="es-CO" sz="2800" dirty="0" smtClean="0"/>
              <a:t>observado </a:t>
            </a:r>
            <a:r>
              <a:rPr lang="es-CO" sz="2800" dirty="0"/>
              <a:t>por la eternidad en la en la nueva creación </a:t>
            </a:r>
            <a:r>
              <a:rPr lang="es-CO" sz="2800" dirty="0">
                <a:solidFill>
                  <a:srgbClr val="C00000"/>
                </a:solidFill>
              </a:rPr>
              <a:t>(Isaías 66:22,23). </a:t>
            </a:r>
            <a:endParaRPr lang="es-CO" sz="2800" dirty="0" smtClean="0">
              <a:solidFill>
                <a:srgbClr val="C00000"/>
              </a:solidFill>
            </a:endParaRPr>
          </a:p>
          <a:p>
            <a:pPr marL="0" indent="0" algn="ctr">
              <a:buNone/>
            </a:pPr>
            <a:endParaRPr lang="es-CO" sz="2800" dirty="0" smtClean="0"/>
          </a:p>
          <a:p>
            <a:pPr marL="0" indent="0" algn="ctr">
              <a:buNone/>
            </a:pPr>
            <a:r>
              <a:rPr lang="es-CO" sz="2800" dirty="0" smtClean="0"/>
              <a:t>De manera pues que todo el que pretenda haber recibido a Cristo como su salvador personal hoy, debe obedecer los mandamientos de Dios, </a:t>
            </a:r>
            <a:r>
              <a:rPr lang="es-CO" sz="2800" dirty="0"/>
              <a:t>i</a:t>
            </a:r>
            <a:r>
              <a:rPr lang="es-CO" sz="2800" dirty="0" smtClean="0"/>
              <a:t>ncluyendo el sábado. </a:t>
            </a:r>
          </a:p>
          <a:p>
            <a:pPr marL="0" indent="0" algn="ctr">
              <a:buNone/>
            </a:pPr>
            <a:r>
              <a:rPr lang="es-CO" sz="2800" dirty="0" smtClean="0">
                <a:solidFill>
                  <a:srgbClr val="C00000"/>
                </a:solidFill>
              </a:rPr>
              <a:t>Ver 1Juan 2:3,4</a:t>
            </a:r>
            <a:r>
              <a:rPr lang="es-CO" sz="2800" smtClean="0">
                <a:solidFill>
                  <a:srgbClr val="C00000"/>
                </a:solidFill>
              </a:rPr>
              <a:t>; Sant.2.10-12. </a:t>
            </a:r>
            <a:endParaRPr lang="es-CO" sz="2800" dirty="0">
              <a:solidFill>
                <a:srgbClr val="C00000"/>
              </a:solidFill>
            </a:endParaRPr>
          </a:p>
          <a:p>
            <a:endParaRPr lang="es-CO" sz="2800" dirty="0"/>
          </a:p>
        </p:txBody>
      </p:sp>
    </p:spTree>
    <p:extLst>
      <p:ext uri="{BB962C8B-B14F-4D97-AF65-F5344CB8AC3E}">
        <p14:creationId xmlns:p14="http://schemas.microsoft.com/office/powerpoint/2010/main" val="2108476075"/>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359</TotalTime>
  <Words>674</Words>
  <Application>Microsoft Office PowerPoint</Application>
  <PresentationFormat>Presentación en pantalla (4:3)</PresentationFormat>
  <Paragraphs>26</Paragraphs>
  <Slides>8</Slides>
  <Notes>0</Notes>
  <HiddenSlides>0</HiddenSlides>
  <MMClips>0</MMClips>
  <ScaleCrop>false</ScaleCrop>
  <HeadingPairs>
    <vt:vector size="4" baseType="variant">
      <vt:variant>
        <vt:lpstr>Tema</vt:lpstr>
      </vt:variant>
      <vt:variant>
        <vt:i4>1</vt:i4>
      </vt:variant>
      <vt:variant>
        <vt:lpstr>Títulos de diapositiva</vt:lpstr>
      </vt:variant>
      <vt:variant>
        <vt:i4>8</vt:i4>
      </vt:variant>
    </vt:vector>
  </HeadingPairs>
  <TitlesOfParts>
    <vt:vector size="9" baseType="lpstr">
      <vt:lpstr>Tema de Office</vt:lpstr>
      <vt:lpstr>LA SEMANA EN EL CALENDARIO HEBREO</vt:lpstr>
      <vt:lpstr>LA SEMANA EN EL CALENDARIO HEBREO</vt:lpstr>
      <vt:lpstr>AÑO SOLAR: 365 días 6 horas 9 minutos 9,76 segundos.</vt:lpstr>
      <vt:lpstr>Un mes es cada uno de los doce períodos de tiempo, de entre 28 y 31 días, en que se divide el año. </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 SEMANA EN EL CALENDARIO HEBREO</dc:title>
  <dc:creator>FAMILIA FIERRO CH</dc:creator>
  <cp:lastModifiedBy>TEMAS DE FE</cp:lastModifiedBy>
  <cp:revision>21</cp:revision>
  <dcterms:created xsi:type="dcterms:W3CDTF">2013-12-05T11:06:39Z</dcterms:created>
  <dcterms:modified xsi:type="dcterms:W3CDTF">2016-08-30T03:35:56Z</dcterms:modified>
</cp:coreProperties>
</file>